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42"/>
  </p:notesMasterIdLst>
  <p:sldIdLst>
    <p:sldId id="693" r:id="rId2"/>
    <p:sldId id="735" r:id="rId3"/>
    <p:sldId id="350" r:id="rId4"/>
    <p:sldId id="710" r:id="rId5"/>
    <p:sldId id="616" r:id="rId6"/>
    <p:sldId id="731" r:id="rId7"/>
    <p:sldId id="734" r:id="rId8"/>
    <p:sldId id="733" r:id="rId9"/>
    <p:sldId id="742" r:id="rId10"/>
    <p:sldId id="723" r:id="rId11"/>
    <p:sldId id="725" r:id="rId12"/>
    <p:sldId id="741" r:id="rId13"/>
    <p:sldId id="740" r:id="rId14"/>
    <p:sldId id="747" r:id="rId15"/>
    <p:sldId id="738" r:id="rId16"/>
    <p:sldId id="739" r:id="rId17"/>
    <p:sldId id="736" r:id="rId18"/>
    <p:sldId id="746" r:id="rId19"/>
    <p:sldId id="333" r:id="rId20"/>
    <p:sldId id="748" r:id="rId21"/>
    <p:sldId id="328" r:id="rId22"/>
    <p:sldId id="749" r:id="rId23"/>
    <p:sldId id="737" r:id="rId24"/>
    <p:sldId id="672" r:id="rId25"/>
    <p:sldId id="730" r:id="rId26"/>
    <p:sldId id="287" r:id="rId27"/>
    <p:sldId id="743" r:id="rId28"/>
    <p:sldId id="310" r:id="rId29"/>
    <p:sldId id="352" r:id="rId30"/>
    <p:sldId id="353" r:id="rId31"/>
    <p:sldId id="354" r:id="rId32"/>
    <p:sldId id="355" r:id="rId33"/>
    <p:sldId id="356" r:id="rId34"/>
    <p:sldId id="357" r:id="rId35"/>
    <p:sldId id="358" r:id="rId36"/>
    <p:sldId id="359" r:id="rId37"/>
    <p:sldId id="360" r:id="rId38"/>
    <p:sldId id="361" r:id="rId39"/>
    <p:sldId id="362" r:id="rId40"/>
    <p:sldId id="744"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80"/>
    <p:restoredTop sz="96671"/>
  </p:normalViewPr>
  <p:slideViewPr>
    <p:cSldViewPr snapToGrid="0">
      <p:cViewPr varScale="1">
        <p:scale>
          <a:sx n="151" d="100"/>
          <a:sy n="151" d="100"/>
        </p:scale>
        <p:origin x="424" y="48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845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3573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8056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d89bd5762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003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171064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2409979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66" r:id="rId3"/>
    <p:sldLayoutId id="2147483668" r:id="rId4"/>
    <p:sldLayoutId id="2147483669" r:id="rId5"/>
    <p:sldLayoutId id="2147483670" r:id="rId6"/>
    <p:sldLayoutId id="2147483672"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hyperlink" Target="https://github.com/OpenChain-Project/SBOM-sg/blob/main/Cross-Industry-SBOM-Quality-Guide/en/Cross-Industry-SBOM-Quality-Guide.m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openchainproject.org/processes#process-for-developing-standard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9.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3.png"/><Relationship Id="rId2" Type="http://schemas.openxmlformats.org/officeDocument/2006/relationships/hyperlink" Target="https://openchainproject.org/news/2025/05/15/monthly-2025-05-14" TargetMode="Externa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22.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7.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2.png"/><Relationship Id="rId22"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Today, Tomorrow, Community</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Updated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Updated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New 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56243" y="257599"/>
            <a:ext cx="3483427" cy="1244629"/>
          </a:xfrm>
        </p:spPr>
        <p:txBody>
          <a:bodyPr>
            <a:normAutofit fontScale="90000"/>
          </a:bodyPr>
          <a:lstStyle/>
          <a:p>
            <a:r>
              <a:rPr lang="en-JP" dirty="0"/>
              <a:t>Updated 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Easier To Find Our Processes</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p:txBody>
          <a:bodyPr>
            <a:normAutofit fontScale="90000"/>
          </a:bodyPr>
          <a:lstStyle/>
          <a:p>
            <a:r>
              <a:rPr lang="en-JP" dirty="0"/>
              <a:t>A Reorganized Library</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EDD8B-A95C-0730-8D43-699C4FAE50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DF665E-1750-7927-C99C-0EB65B559E0C}"/>
              </a:ext>
            </a:extLst>
          </p:cNvPr>
          <p:cNvSpPr>
            <a:spLocks noGrp="1"/>
          </p:cNvSpPr>
          <p:nvPr>
            <p:ph type="ctrTitle"/>
          </p:nvPr>
        </p:nvSpPr>
        <p:spPr/>
        <p:txBody>
          <a:bodyPr/>
          <a:lstStyle/>
          <a:p>
            <a:r>
              <a:rPr lang="en-US" dirty="0"/>
              <a:t>Tomorrow</a:t>
            </a:r>
          </a:p>
        </p:txBody>
      </p:sp>
    </p:spTree>
    <p:extLst>
      <p:ext uri="{BB962C8B-B14F-4D97-AF65-F5344CB8AC3E}">
        <p14:creationId xmlns:p14="http://schemas.microsoft.com/office/powerpoint/2010/main" val="3095681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Proposed 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xfrm>
            <a:off x="280350" y="1266450"/>
            <a:ext cx="5739450" cy="3339000"/>
          </a:xfrm>
          <a:prstGeom prst="rect">
            <a:avLst/>
          </a:prstGeom>
        </p:spPr>
        <p:txBody>
          <a:bodyPr spcFirstLastPara="1" wrap="square" lIns="91425" tIns="91425" rIns="91425" bIns="91425" anchor="t" anchorCtr="0">
            <a:normAutofit/>
          </a:bodyPr>
          <a:lstStyle/>
          <a:p>
            <a:pPr marL="285750" indent="-285750"/>
            <a:r>
              <a:rPr lang="en-US" dirty="0"/>
              <a:t>Suggestions for updates were collected over a 2-year period</a:t>
            </a:r>
          </a:p>
          <a:p>
            <a:pPr marL="285750" indent="-285750"/>
            <a:endParaRPr lang="en-US" dirty="0"/>
          </a:p>
          <a:p>
            <a:pPr marL="285750" indent="-285750"/>
            <a:r>
              <a:rPr lang="en-US" dirty="0"/>
              <a:t>There was a 6-month public comment period</a:t>
            </a:r>
          </a:p>
          <a:p>
            <a:pPr marL="285750" indent="-285750"/>
            <a:endParaRPr lang="en-US" dirty="0"/>
          </a:p>
          <a:p>
            <a:pPr marL="285750" indent="-285750"/>
            <a:r>
              <a:rPr lang="en-US" dirty="0"/>
              <a:t>There was a 3-month freeze period</a:t>
            </a:r>
          </a:p>
          <a:p>
            <a:pPr marL="285750" indent="-285750"/>
            <a:endParaRPr lang="en-US" dirty="0"/>
          </a:p>
          <a:p>
            <a:pPr marL="285750" indent="-285750"/>
            <a:r>
              <a:rPr lang="en-US" dirty="0"/>
              <a:t>The proposals will now go the Steering Committee on 2025-06-25 for review and formal decisions.</a:t>
            </a:r>
            <a:endParaRPr dirty="0"/>
          </a:p>
        </p:txBody>
      </p:sp>
      <p:pic>
        <p:nvPicPr>
          <p:cNvPr id="3" name="Picture 2" descr="A qr code on a white background&#10;&#10;AI-generated content may be incorrect.">
            <a:extLst>
              <a:ext uri="{FF2B5EF4-FFF2-40B4-BE49-F238E27FC236}">
                <a16:creationId xmlns:a16="http://schemas.microsoft.com/office/drawing/2014/main" id="{6F7C5C40-EE74-9E69-9CDE-DEEA988C9C5E}"/>
              </a:ext>
            </a:extLst>
          </p:cNvPr>
          <p:cNvPicPr>
            <a:picLocks noChangeAspect="1"/>
          </p:cNvPicPr>
          <p:nvPr/>
        </p:nvPicPr>
        <p:blipFill>
          <a:blip r:embed="rId3"/>
          <a:stretch>
            <a:fillRect/>
          </a:stretch>
        </p:blipFill>
        <p:spPr>
          <a:xfrm>
            <a:off x="6413457" y="1458684"/>
            <a:ext cx="2450193" cy="2450193"/>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57E3730D-6E8D-5415-9ACE-69907C33DE13}"/>
              </a:ext>
            </a:extLst>
          </p:cNvPr>
          <p:cNvPicPr>
            <a:picLocks noChangeAspect="1"/>
          </p:cNvPicPr>
          <p:nvPr/>
        </p:nvPicPr>
        <p:blipFill>
          <a:blip r:embed="rId4"/>
          <a:stretch>
            <a:fillRect/>
          </a:stretch>
        </p:blipFill>
        <p:spPr>
          <a:xfrm>
            <a:off x="7931820" y="0"/>
            <a:ext cx="1212180" cy="1212180"/>
          </a:xfrm>
          <a:prstGeom prst="rect">
            <a:avLst/>
          </a:prstGeom>
        </p:spPr>
      </p:pic>
      <p:sp>
        <p:nvSpPr>
          <p:cNvPr id="5" name="Rounded Rectangle 4">
            <a:extLst>
              <a:ext uri="{FF2B5EF4-FFF2-40B4-BE49-F238E27FC236}">
                <a16:creationId xmlns:a16="http://schemas.microsoft.com/office/drawing/2014/main" id="{706618C8-6AD5-F207-9FBF-F73953ED4BCB}"/>
              </a:ext>
            </a:extLst>
          </p:cNvPr>
          <p:cNvSpPr/>
          <p:nvPr/>
        </p:nvSpPr>
        <p:spPr>
          <a:xfrm>
            <a:off x="7999139" y="1017800"/>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TextBox 5">
            <a:extLst>
              <a:ext uri="{FF2B5EF4-FFF2-40B4-BE49-F238E27FC236}">
                <a16:creationId xmlns:a16="http://schemas.microsoft.com/office/drawing/2014/main" id="{C552D2EE-3509-77B8-50BA-C4CA63101C4A}"/>
              </a:ext>
            </a:extLst>
          </p:cNvPr>
          <p:cNvSpPr txBox="1"/>
          <p:nvPr/>
        </p:nvSpPr>
        <p:spPr>
          <a:xfrm>
            <a:off x="7946243" y="1053696"/>
            <a:ext cx="1183337" cy="415498"/>
          </a:xfrm>
          <a:prstGeom prst="rect">
            <a:avLst/>
          </a:prstGeom>
          <a:noFill/>
          <a:ln>
            <a:noFill/>
          </a:ln>
        </p:spPr>
        <p:txBody>
          <a:bodyPr wrap="none" rtlCol="0">
            <a:spAutoFit/>
          </a:bodyPr>
          <a:lstStyle/>
          <a:p>
            <a:pPr algn="ctr"/>
            <a:r>
              <a:rPr lang="en-JP" sz="1050" dirty="0"/>
              <a:t>Chris Wood</a:t>
            </a:r>
            <a:br>
              <a:rPr lang="en-JP" sz="1050" dirty="0"/>
            </a:br>
            <a:r>
              <a:rPr lang="en-JP" sz="1050" dirty="0"/>
              <a:t>Lockheed Martin</a:t>
            </a:r>
          </a:p>
        </p:txBody>
      </p:sp>
    </p:spTree>
    <p:extLst>
      <p:ext uri="{BB962C8B-B14F-4D97-AF65-F5344CB8AC3E}">
        <p14:creationId xmlns:p14="http://schemas.microsoft.com/office/powerpoint/2010/main" val="2224311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388949"/>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
        <p:nvSpPr>
          <p:cNvPr id="6" name="Rounded Rectangle 5">
            <a:extLst>
              <a:ext uri="{FF2B5EF4-FFF2-40B4-BE49-F238E27FC236}">
                <a16:creationId xmlns:a16="http://schemas.microsoft.com/office/drawing/2014/main" id="{D5772BCE-1BEB-836F-9C76-250F12BC7C36}"/>
              </a:ext>
            </a:extLst>
          </p:cNvPr>
          <p:cNvSpPr/>
          <p:nvPr/>
        </p:nvSpPr>
        <p:spPr>
          <a:xfrm>
            <a:off x="7967919" y="1021400"/>
            <a:ext cx="1144861"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Rounded Rectangle 7">
            <a:extLst>
              <a:ext uri="{FF2B5EF4-FFF2-40B4-BE49-F238E27FC236}">
                <a16:creationId xmlns:a16="http://schemas.microsoft.com/office/drawing/2014/main" id="{69237C68-B1F4-CDBD-987F-49CDF03FFC68}"/>
              </a:ext>
            </a:extLst>
          </p:cNvPr>
          <p:cNvSpPr/>
          <p:nvPr/>
        </p:nvSpPr>
        <p:spPr>
          <a:xfrm>
            <a:off x="6719559" y="1002667"/>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TextBox 8">
            <a:extLst>
              <a:ext uri="{FF2B5EF4-FFF2-40B4-BE49-F238E27FC236}">
                <a16:creationId xmlns:a16="http://schemas.microsoft.com/office/drawing/2014/main" id="{D10E1C5E-94AF-D5A9-8B33-842B8EF63015}"/>
              </a:ext>
            </a:extLst>
          </p:cNvPr>
          <p:cNvSpPr txBox="1"/>
          <p:nvPr/>
        </p:nvSpPr>
        <p:spPr>
          <a:xfrm>
            <a:off x="6839785" y="1038563"/>
            <a:ext cx="837089" cy="415498"/>
          </a:xfrm>
          <a:prstGeom prst="rect">
            <a:avLst/>
          </a:prstGeom>
          <a:noFill/>
          <a:ln>
            <a:noFill/>
          </a:ln>
        </p:spPr>
        <p:txBody>
          <a:bodyPr wrap="none" rtlCol="0">
            <a:spAutoFit/>
          </a:bodyPr>
          <a:lstStyle/>
          <a:p>
            <a:pPr algn="ctr"/>
            <a:r>
              <a:rPr lang="en-JP" sz="1050" dirty="0"/>
              <a:t>Dave Marr</a:t>
            </a:r>
          </a:p>
          <a:p>
            <a:pPr algn="ctr"/>
            <a:r>
              <a:rPr lang="en-JP" sz="1050" dirty="0"/>
              <a:t>Qualcomm</a:t>
            </a:r>
          </a:p>
        </p:txBody>
      </p:sp>
      <p:sp>
        <p:nvSpPr>
          <p:cNvPr id="10" name="TextBox 9">
            <a:extLst>
              <a:ext uri="{FF2B5EF4-FFF2-40B4-BE49-F238E27FC236}">
                <a16:creationId xmlns:a16="http://schemas.microsoft.com/office/drawing/2014/main" id="{96537779-9856-ECD5-F32E-655DACBB682B}"/>
              </a:ext>
            </a:extLst>
          </p:cNvPr>
          <p:cNvSpPr txBox="1"/>
          <p:nvPr/>
        </p:nvSpPr>
        <p:spPr>
          <a:xfrm>
            <a:off x="7898154" y="1053696"/>
            <a:ext cx="1279516" cy="415498"/>
          </a:xfrm>
          <a:prstGeom prst="rect">
            <a:avLst/>
          </a:prstGeom>
          <a:noFill/>
          <a:ln>
            <a:noFill/>
          </a:ln>
        </p:spPr>
        <p:txBody>
          <a:bodyPr wrap="none" rtlCol="0">
            <a:spAutoFit/>
          </a:bodyPr>
          <a:lstStyle/>
          <a:p>
            <a:pPr algn="ctr"/>
            <a:r>
              <a:rPr lang="en-JP" sz="1050" dirty="0"/>
              <a:t>Matthew Crawford</a:t>
            </a:r>
          </a:p>
          <a:p>
            <a:pPr algn="ctr"/>
            <a:r>
              <a:rPr lang="en-JP" sz="1050" dirty="0"/>
              <a:t>Arm</a:t>
            </a:r>
          </a:p>
        </p:txBody>
      </p:sp>
    </p:spTree>
    <p:extLst>
      <p:ext uri="{BB962C8B-B14F-4D97-AF65-F5344CB8AC3E}">
        <p14:creationId xmlns:p14="http://schemas.microsoft.com/office/powerpoint/2010/main" val="3146673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E479D-FAF3-DDA6-60A1-380DDCBBB4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DF72A-499F-A530-F20E-C503E2D6673B}"/>
              </a:ext>
            </a:extLst>
          </p:cNvPr>
          <p:cNvSpPr>
            <a:spLocks noGrp="1"/>
          </p:cNvSpPr>
          <p:nvPr>
            <p:ph type="ctrTitle"/>
          </p:nvPr>
        </p:nvSpPr>
        <p:spPr/>
        <p:txBody>
          <a:bodyPr/>
          <a:lstStyle/>
          <a:p>
            <a:r>
              <a:rPr lang="en-US" dirty="0"/>
              <a:t>Today</a:t>
            </a:r>
          </a:p>
        </p:txBody>
      </p:sp>
    </p:spTree>
    <p:extLst>
      <p:ext uri="{BB962C8B-B14F-4D97-AF65-F5344CB8AC3E}">
        <p14:creationId xmlns:p14="http://schemas.microsoft.com/office/powerpoint/2010/main" val="2404285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AI BOM Compliance in the Supply Chain Guide</a:t>
            </a:r>
          </a:p>
        </p:txBody>
      </p:sp>
      <p:pic>
        <p:nvPicPr>
          <p:cNvPr id="5" name="Picture 4" descr="A qr code with a black background&#10;&#10;AI-generated content may be incorrect.">
            <a:extLst>
              <a:ext uri="{FF2B5EF4-FFF2-40B4-BE49-F238E27FC236}">
                <a16:creationId xmlns:a16="http://schemas.microsoft.com/office/drawing/2014/main" id="{AADD56CA-B525-03CA-228C-37CD845DFEF4}"/>
              </a:ext>
            </a:extLst>
          </p:cNvPr>
          <p:cNvPicPr>
            <a:picLocks noChangeAspect="1"/>
          </p:cNvPicPr>
          <p:nvPr/>
        </p:nvPicPr>
        <p:blipFill>
          <a:blip r:embed="rId2"/>
          <a:stretch>
            <a:fillRect/>
          </a:stretch>
        </p:blipFill>
        <p:spPr>
          <a:xfrm>
            <a:off x="2984500" y="1321707"/>
            <a:ext cx="3175000" cy="3175000"/>
          </a:xfrm>
          <a:prstGeom prst="rect">
            <a:avLst/>
          </a:prstGeom>
        </p:spPr>
      </p:pic>
    </p:spTree>
    <p:extLst>
      <p:ext uri="{BB962C8B-B14F-4D97-AF65-F5344CB8AC3E}">
        <p14:creationId xmlns:p14="http://schemas.microsoft.com/office/powerpoint/2010/main" val="125303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
        <p:nvSpPr>
          <p:cNvPr id="5" name="Rounded Rectangle 4">
            <a:extLst>
              <a:ext uri="{FF2B5EF4-FFF2-40B4-BE49-F238E27FC236}">
                <a16:creationId xmlns:a16="http://schemas.microsoft.com/office/drawing/2014/main" id="{A1176422-FF3F-F2EF-DCF1-89F8351DF3F0}"/>
              </a:ext>
            </a:extLst>
          </p:cNvPr>
          <p:cNvSpPr/>
          <p:nvPr/>
        </p:nvSpPr>
        <p:spPr>
          <a:xfrm>
            <a:off x="7999139" y="1017800"/>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TextBox 5">
            <a:extLst>
              <a:ext uri="{FF2B5EF4-FFF2-40B4-BE49-F238E27FC236}">
                <a16:creationId xmlns:a16="http://schemas.microsoft.com/office/drawing/2014/main" id="{B4339616-AA40-C0AC-FF7A-B49270DCA2D9}"/>
              </a:ext>
            </a:extLst>
          </p:cNvPr>
          <p:cNvSpPr txBox="1"/>
          <p:nvPr/>
        </p:nvSpPr>
        <p:spPr>
          <a:xfrm>
            <a:off x="8092920" y="1053696"/>
            <a:ext cx="889987" cy="415498"/>
          </a:xfrm>
          <a:prstGeom prst="rect">
            <a:avLst/>
          </a:prstGeom>
          <a:noFill/>
          <a:ln>
            <a:noFill/>
          </a:ln>
        </p:spPr>
        <p:txBody>
          <a:bodyPr wrap="none" rtlCol="0">
            <a:spAutoFit/>
          </a:bodyPr>
          <a:lstStyle/>
          <a:p>
            <a:pPr algn="ctr"/>
            <a:r>
              <a:rPr lang="en-JP" sz="1050" dirty="0"/>
              <a:t>Kobota San</a:t>
            </a:r>
            <a:br>
              <a:rPr lang="en-JP" sz="1050" dirty="0"/>
            </a:br>
            <a:r>
              <a:rPr lang="en-JP" sz="1050" dirty="0"/>
              <a:t>Sony</a:t>
            </a:r>
          </a:p>
        </p:txBody>
      </p:sp>
    </p:spTree>
    <p:extLst>
      <p:ext uri="{BB962C8B-B14F-4D97-AF65-F5344CB8AC3E}">
        <p14:creationId xmlns:p14="http://schemas.microsoft.com/office/powerpoint/2010/main" val="2376201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40073-BD5E-7A96-A0CA-3E8EB8D7F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6F424-BAA6-926C-0307-0726361F1228}"/>
              </a:ext>
            </a:extLst>
          </p:cNvPr>
          <p:cNvSpPr>
            <a:spLocks noGrp="1"/>
          </p:cNvSpPr>
          <p:nvPr>
            <p:ph type="ctrTitle"/>
          </p:nvPr>
        </p:nvSpPr>
        <p:spPr/>
        <p:txBody>
          <a:bodyPr/>
          <a:lstStyle/>
          <a:p>
            <a:r>
              <a:rPr lang="en-US" dirty="0"/>
              <a:t>Community</a:t>
            </a:r>
          </a:p>
        </p:txBody>
      </p:sp>
    </p:spTree>
    <p:extLst>
      <p:ext uri="{BB962C8B-B14F-4D97-AF65-F5344CB8AC3E}">
        <p14:creationId xmlns:p14="http://schemas.microsoft.com/office/powerpoint/2010/main" val="3800244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We Are Always A Welcoming Community!</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371600" y="946101"/>
            <a:ext cx="7772400" cy="4197399"/>
          </a:xfrm>
          <a:prstGeom prst="rect">
            <a:avLst/>
          </a:prstGeom>
        </p:spPr>
      </p:pic>
    </p:spTree>
    <p:extLst>
      <p:ext uri="{BB962C8B-B14F-4D97-AF65-F5344CB8AC3E}">
        <p14:creationId xmlns:p14="http://schemas.microsoft.com/office/powerpoint/2010/main" val="2712947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Always Here To Help</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pic>
        <p:nvPicPr>
          <p:cNvPr id="5" name="Google Shape;393;g2e62ad20c76_0_182" descr="A qr code with black squares&#10;&#10;Description automatically generated">
            <a:extLst>
              <a:ext uri="{FF2B5EF4-FFF2-40B4-BE49-F238E27FC236}">
                <a16:creationId xmlns:a16="http://schemas.microsoft.com/office/drawing/2014/main" id="{8663DFB5-D5D4-8B4E-1411-D6B7A08445FE}"/>
              </a:ext>
            </a:extLst>
          </p:cNvPr>
          <p:cNvPicPr preferRelativeResize="0"/>
          <p:nvPr/>
        </p:nvPicPr>
        <p:blipFill rotWithShape="1">
          <a:blip r:embed="rId3">
            <a:alphaModFix/>
          </a:blip>
          <a:srcRect/>
          <a:stretch/>
        </p:blipFill>
        <p:spPr>
          <a:xfrm>
            <a:off x="3780557" y="3464968"/>
            <a:ext cx="1582886" cy="1540429"/>
          </a:xfrm>
          <a:prstGeom prst="rect">
            <a:avLst/>
          </a:prstGeom>
          <a:noFill/>
          <a:ln>
            <a:noFill/>
          </a:ln>
        </p:spPr>
      </p:pic>
    </p:spTree>
    <p:extLst>
      <p:ext uri="{BB962C8B-B14F-4D97-AF65-F5344CB8AC3E}">
        <p14:creationId xmlns:p14="http://schemas.microsoft.com/office/powerpoint/2010/main" val="4156713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C039E-03AD-7BD0-9E41-BF0A5C858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B0C04-323C-C30A-2F44-F956166E13FB}"/>
              </a:ext>
            </a:extLst>
          </p:cNvPr>
          <p:cNvSpPr>
            <a:spLocks noGrp="1"/>
          </p:cNvSpPr>
          <p:nvPr>
            <p:ph type="ctrTitle"/>
          </p:nvPr>
        </p:nvSpPr>
        <p:spPr>
          <a:xfrm>
            <a:off x="598099" y="1226378"/>
            <a:ext cx="7272271" cy="1894500"/>
          </a:xfrm>
        </p:spPr>
        <p:txBody>
          <a:bodyPr>
            <a:normAutofit fontScale="90000"/>
          </a:bodyPr>
          <a:lstStyle/>
          <a:p>
            <a:r>
              <a:rPr lang="en-US" dirty="0"/>
              <a:t>Appendix:</a:t>
            </a:r>
            <a:br>
              <a:rPr lang="en-US" dirty="0"/>
            </a:br>
            <a:r>
              <a:rPr lang="en-US" dirty="0"/>
              <a:t>Proposed Updates to ISO/IEC 5230 and ISO/IEC 18974</a:t>
            </a:r>
          </a:p>
        </p:txBody>
      </p:sp>
    </p:spTree>
    <p:extLst>
      <p:ext uri="{BB962C8B-B14F-4D97-AF65-F5344CB8AC3E}">
        <p14:creationId xmlns:p14="http://schemas.microsoft.com/office/powerpoint/2010/main" val="4049723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2d89bd57624_0_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Proposed Updates To Our Existing Standards</a:t>
            </a:r>
            <a:endParaRPr/>
          </a:p>
        </p:txBody>
      </p:sp>
      <p:sp>
        <p:nvSpPr>
          <p:cNvPr id="520" name="Google Shape;520;g2d89bd57624_0_14"/>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Our existing ISO/IEC Standards (ISO/IEC 5230 and ISO/IEC 18974) are developed openly on monthly calls and other mechanisms for people to provide feedback. Proposals for potential updates to offer refinements or improvements were collected from the community over a period of two years.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solidFill>
                  <a:srgbClr val="252525"/>
                </a:solidFill>
                <a:highlight>
                  <a:schemeClr val="lt1"/>
                </a:highlight>
                <a:latin typeface="Josefin Sans"/>
                <a:ea typeface="Josefin Sans"/>
                <a:cs typeface="Josefin Sans"/>
                <a:sym typeface="Josefin Sans"/>
              </a:rPr>
              <a:t>This was done using the formal processes outlined in our </a:t>
            </a:r>
            <a:r>
              <a:rPr lang="en-US" dirty="0">
                <a:solidFill>
                  <a:srgbClr val="252525"/>
                </a:solidFill>
                <a:highlight>
                  <a:schemeClr val="lt1"/>
                </a:highlight>
                <a:latin typeface="Josefin Sans"/>
                <a:ea typeface="Josefin Sans"/>
                <a:cs typeface="Josefin Sans"/>
                <a:sym typeface="Josefin Sans"/>
                <a:hlinkClick r:id="rId3"/>
              </a:rPr>
              <a:t>processes page</a:t>
            </a:r>
            <a:r>
              <a:rPr lang="en-US" dirty="0">
                <a:solidFill>
                  <a:srgbClr val="252525"/>
                </a:solidFill>
                <a:highlight>
                  <a:schemeClr val="lt1"/>
                </a:highlight>
                <a:latin typeface="Josefin Sans"/>
                <a:ea typeface="Josefin Sans"/>
                <a:cs typeface="Josefin Sans"/>
                <a:sym typeface="Josefin Sans"/>
              </a:rPr>
              <a:t>. The public comment and freeze periods are now complete. The next step is for the Steering Committee to review and decide about whether to accept the community proposals.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4796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Review of suggested changes to ISO/IEC 5230</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US" dirty="0"/>
              <a:t>Next:</a:t>
            </a:r>
            <a:endParaRPr dirty="0"/>
          </a:p>
          <a:p>
            <a:pPr marL="457200" lvl="0" indent="-325755" algn="l" rtl="0">
              <a:lnSpc>
                <a:spcPct val="115000"/>
              </a:lnSpc>
              <a:spcBef>
                <a:spcPts val="0"/>
              </a:spcBef>
              <a:spcAft>
                <a:spcPts val="0"/>
              </a:spcAft>
              <a:buSzPct val="100000"/>
              <a:buChar char="●"/>
            </a:pPr>
            <a:r>
              <a:rPr lang="en-US" dirty="0"/>
              <a:t>The six month comment period and three month freeze period have been completed. It is up to the Steering Committee to decide if we proceed with the changes, and on what timescale.</a:t>
            </a:r>
            <a:endParaRPr dirty="0"/>
          </a:p>
        </p:txBody>
      </p:sp>
    </p:spTree>
    <p:extLst>
      <p:ext uri="{BB962C8B-B14F-4D97-AF65-F5344CB8AC3E}">
        <p14:creationId xmlns:p14="http://schemas.microsoft.com/office/powerpoint/2010/main" val="191817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22851" y="1106981"/>
            <a:ext cx="2748690" cy="3254707"/>
          </a:xfrm>
          <a:prstGeom prst="rect">
            <a:avLst/>
          </a:prstGeom>
          <a:noFill/>
          <a:ln>
            <a:noFill/>
          </a:ln>
        </p:spPr>
        <p:txBody>
          <a:bodyPr spcFirstLastPara="1" wrap="square" lIns="91425" tIns="91425" rIns="91425" bIns="91425" anchor="t" anchorCtr="0">
            <a:spAutoFit/>
          </a:bodyPr>
          <a:lstStyle/>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indent="-171450">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629474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#1 for ISO/IEC 5230:2020</a:t>
            </a:r>
            <a:endParaRPr dirty="0">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spTree>
    <p:extLst>
      <p:ext uri="{BB962C8B-B14F-4D97-AF65-F5344CB8AC3E}">
        <p14:creationId xmlns:p14="http://schemas.microsoft.com/office/powerpoint/2010/main" val="1905105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#2 for ISO/IEC 5230:2020</a:t>
            </a:r>
            <a:endParaRPr dirty="0">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#3 for ISO/IEC 5230:2020</a:t>
            </a:r>
            <a:endParaRPr sz="2400" dirty="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spTree>
    <p:extLst>
      <p:ext uri="{BB962C8B-B14F-4D97-AF65-F5344CB8AC3E}">
        <p14:creationId xmlns:p14="http://schemas.microsoft.com/office/powerpoint/2010/main" val="3484309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#4 ISO/IEC 5230:2020</a:t>
            </a:r>
            <a:endParaRPr sz="2400" dirty="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3478140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#5 for ISO/IEC 5230:2020</a:t>
            </a:r>
            <a:endParaRPr sz="2400" dirty="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spTree>
    <p:extLst>
      <p:ext uri="{BB962C8B-B14F-4D97-AF65-F5344CB8AC3E}">
        <p14:creationId xmlns:p14="http://schemas.microsoft.com/office/powerpoint/2010/main" val="1154599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Review of suggested changes to ISO/IEC 18974</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fontScale="92500" lnSpcReduction="20000"/>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r>
              <a:rPr lang="en-US"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Next:</a:t>
            </a:r>
            <a:endParaRPr dirty="0"/>
          </a:p>
          <a:p>
            <a:pPr lvl="0" indent="-325755">
              <a:buSzPct val="100000"/>
            </a:pPr>
            <a:r>
              <a:rPr lang="en-US" dirty="0"/>
              <a:t>The six month comment period and three month freeze period have been completed. It is up to the Steering Committee to decide if we proceed with the changes, and on what timescale.</a:t>
            </a:r>
          </a:p>
        </p:txBody>
      </p:sp>
    </p:spTree>
    <p:extLst>
      <p:ext uri="{BB962C8B-B14F-4D97-AF65-F5344CB8AC3E}">
        <p14:creationId xmlns:p14="http://schemas.microsoft.com/office/powerpoint/2010/main" val="518984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#1 for ISO/IEC 18974:2023</a:t>
            </a:r>
            <a:endParaRPr dirty="0">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1878245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#2 for ISO/IEC 18974:2023</a:t>
            </a:r>
            <a:endParaRPr dirty="0">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spTree>
    <p:extLst>
      <p:ext uri="{BB962C8B-B14F-4D97-AF65-F5344CB8AC3E}">
        <p14:creationId xmlns:p14="http://schemas.microsoft.com/office/powerpoint/2010/main" val="1565105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#3 for ISO/IEC 18974:2023</a:t>
            </a:r>
            <a:endParaRPr dirty="0">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2397161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#4 for ISO/IEC 18974:2023</a:t>
            </a:r>
            <a:endParaRPr dirty="0">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spTree>
    <p:extLst>
      <p:ext uri="{BB962C8B-B14F-4D97-AF65-F5344CB8AC3E}">
        <p14:creationId xmlns:p14="http://schemas.microsoft.com/office/powerpoint/2010/main" val="395667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606089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521D-6D81-C76C-5D8A-A527BF500213}"/>
              </a:ext>
            </a:extLst>
          </p:cNvPr>
          <p:cNvSpPr>
            <a:spLocks noGrp="1"/>
          </p:cNvSpPr>
          <p:nvPr>
            <p:ph type="title"/>
          </p:nvPr>
        </p:nvSpPr>
        <p:spPr/>
        <p:txBody>
          <a:bodyPr>
            <a:normAutofit fontScale="90000"/>
          </a:bodyPr>
          <a:lstStyle/>
          <a:p>
            <a:r>
              <a:rPr lang="en-JP" dirty="0"/>
              <a:t>Next Steps: Steering Committee on 2025-06-25</a:t>
            </a:r>
          </a:p>
        </p:txBody>
      </p:sp>
      <p:sp>
        <p:nvSpPr>
          <p:cNvPr id="3" name="Text Placeholder 2">
            <a:extLst>
              <a:ext uri="{FF2B5EF4-FFF2-40B4-BE49-F238E27FC236}">
                <a16:creationId xmlns:a16="http://schemas.microsoft.com/office/drawing/2014/main" id="{87C4E036-D40D-6D19-4873-4190C478D38D}"/>
              </a:ext>
            </a:extLst>
          </p:cNvPr>
          <p:cNvSpPr>
            <a:spLocks noGrp="1"/>
          </p:cNvSpPr>
          <p:nvPr>
            <p:ph type="body" idx="1"/>
          </p:nvPr>
        </p:nvSpPr>
        <p:spPr/>
        <p:txBody>
          <a:bodyPr/>
          <a:lstStyle/>
          <a:p>
            <a:r>
              <a:rPr lang="en-JP" dirty="0"/>
              <a:t>The Steering Committee will meet to discuss the proposed changes and make decisions about:</a:t>
            </a:r>
          </a:p>
          <a:p>
            <a:endParaRPr lang="en-JP" dirty="0"/>
          </a:p>
          <a:p>
            <a:pPr lvl="1"/>
            <a:r>
              <a:rPr lang="en-JP" sz="2000" dirty="0"/>
              <a:t>If the changes are accepted</a:t>
            </a:r>
          </a:p>
          <a:p>
            <a:pPr lvl="1"/>
            <a:endParaRPr lang="en-JP" sz="2000" dirty="0"/>
          </a:p>
          <a:p>
            <a:pPr lvl="1"/>
            <a:r>
              <a:rPr lang="en-JP" sz="2000" dirty="0"/>
              <a:t>When the changes (if accepted) will be included </a:t>
            </a:r>
            <a:br>
              <a:rPr lang="en-JP" sz="2000" dirty="0"/>
            </a:br>
            <a:r>
              <a:rPr lang="en-JP" sz="2000" dirty="0"/>
              <a:t>in updated versions of the standards</a:t>
            </a:r>
          </a:p>
        </p:txBody>
      </p:sp>
    </p:spTree>
    <p:extLst>
      <p:ext uri="{BB962C8B-B14F-4D97-AF65-F5344CB8AC3E}">
        <p14:creationId xmlns:p14="http://schemas.microsoft.com/office/powerpoint/2010/main" val="3652604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25 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0" y="442351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2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622180"/>
            <a:ext cx="7474121" cy="2612450"/>
          </a:xfrm>
          <a:prstGeom prst="rect">
            <a:avLst/>
          </a:prstGeom>
        </p:spPr>
      </p:pic>
      <p:pic>
        <p:nvPicPr>
          <p:cNvPr id="3" name="Google Shape;157;g17bbeb37c32_1_56">
            <a:extLst>
              <a:ext uri="{FF2B5EF4-FFF2-40B4-BE49-F238E27FC236}">
                <a16:creationId xmlns:a16="http://schemas.microsoft.com/office/drawing/2014/main" id="{D597989A-4081-5780-A713-FE4A8F99E358}"/>
              </a:ext>
            </a:extLst>
          </p:cNvPr>
          <p:cNvPicPr preferRelativeResize="0"/>
          <p:nvPr/>
        </p:nvPicPr>
        <p:blipFill rotWithShape="1">
          <a:blip r:embed="rId3">
            <a:alphaModFix/>
          </a:blip>
          <a:srcRect t="247" b="237"/>
          <a:stretch/>
        </p:blipFill>
        <p:spPr>
          <a:xfrm>
            <a:off x="7931820" y="-9"/>
            <a:ext cx="1212177" cy="1212180"/>
          </a:xfrm>
          <a:prstGeom prst="rect">
            <a:avLst/>
          </a:prstGeom>
          <a:noFill/>
          <a:ln>
            <a:noFill/>
          </a:ln>
        </p:spPr>
      </p:pic>
      <p:sp>
        <p:nvSpPr>
          <p:cNvPr id="6" name="Rounded Rectangle 5">
            <a:extLst>
              <a:ext uri="{FF2B5EF4-FFF2-40B4-BE49-F238E27FC236}">
                <a16:creationId xmlns:a16="http://schemas.microsoft.com/office/drawing/2014/main" id="{7C68FD24-3CFC-4877-6155-98FC8A2FB6E6}"/>
              </a:ext>
            </a:extLst>
          </p:cNvPr>
          <p:cNvSpPr/>
          <p:nvPr/>
        </p:nvSpPr>
        <p:spPr>
          <a:xfrm>
            <a:off x="7999139" y="1017800"/>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TextBox 10">
            <a:extLst>
              <a:ext uri="{FF2B5EF4-FFF2-40B4-BE49-F238E27FC236}">
                <a16:creationId xmlns:a16="http://schemas.microsoft.com/office/drawing/2014/main" id="{946EB9B8-334B-8E04-A73E-35F4C91F9DCA}"/>
              </a:ext>
            </a:extLst>
          </p:cNvPr>
          <p:cNvSpPr txBox="1"/>
          <p:nvPr/>
        </p:nvSpPr>
        <p:spPr>
          <a:xfrm>
            <a:off x="7999139" y="1053696"/>
            <a:ext cx="1077538" cy="415498"/>
          </a:xfrm>
          <a:prstGeom prst="rect">
            <a:avLst/>
          </a:prstGeom>
          <a:noFill/>
          <a:ln>
            <a:noFill/>
          </a:ln>
        </p:spPr>
        <p:txBody>
          <a:bodyPr wrap="none" rtlCol="0">
            <a:spAutoFit/>
          </a:bodyPr>
          <a:lstStyle/>
          <a:p>
            <a:pPr algn="ctr"/>
            <a:r>
              <a:rPr lang="en-JP" sz="1050" dirty="0"/>
              <a:t>Jimmy Ahlberg</a:t>
            </a:r>
            <a:br>
              <a:rPr lang="en-JP" sz="1050" dirty="0"/>
            </a:br>
            <a:r>
              <a:rPr lang="en-JP" sz="1050" dirty="0"/>
              <a:t>Ericsson</a:t>
            </a:r>
          </a:p>
        </p:txBody>
      </p:sp>
    </p:spTree>
    <p:extLst>
      <p:ext uri="{BB962C8B-B14F-4D97-AF65-F5344CB8AC3E}">
        <p14:creationId xmlns:p14="http://schemas.microsoft.com/office/powerpoint/2010/main" val="308525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F8C8A-F694-56DF-C04C-8DBAEC7C4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8FE9D9-3C96-486A-D2A4-9EF473367458}"/>
              </a:ext>
            </a:extLst>
          </p:cNvPr>
          <p:cNvSpPr>
            <a:spLocks noGrp="1"/>
          </p:cNvSpPr>
          <p:nvPr>
            <p:ph type="title"/>
          </p:nvPr>
        </p:nvSpPr>
        <p:spPr/>
        <p:txBody>
          <a:bodyPr>
            <a:normAutofit fontScale="90000"/>
          </a:bodyPr>
          <a:lstStyle/>
          <a:p>
            <a:r>
              <a:rPr lang="en-JP" dirty="0"/>
              <a:t>S-Core Adopts ISO/IEC 18974</a:t>
            </a:r>
          </a:p>
        </p:txBody>
      </p:sp>
      <p:pic>
        <p:nvPicPr>
          <p:cNvPr id="3" name="Google Shape;1398;p121" title="s-core_Logo_CI_png.png">
            <a:extLst>
              <a:ext uri="{FF2B5EF4-FFF2-40B4-BE49-F238E27FC236}">
                <a16:creationId xmlns:a16="http://schemas.microsoft.com/office/drawing/2014/main" id="{E15DBC82-BCEB-A294-79F2-94020A8D8B2D}"/>
              </a:ext>
            </a:extLst>
          </p:cNvPr>
          <p:cNvPicPr preferRelativeResize="0">
            <a:picLocks noChangeAspect="1"/>
          </p:cNvPicPr>
          <p:nvPr/>
        </p:nvPicPr>
        <p:blipFill>
          <a:blip r:embed="rId2">
            <a:alphaModFix/>
          </a:blip>
          <a:stretch>
            <a:fillRect/>
          </a:stretch>
        </p:blipFill>
        <p:spPr>
          <a:xfrm>
            <a:off x="1063413" y="1752414"/>
            <a:ext cx="7017173" cy="1638672"/>
          </a:xfrm>
          <a:prstGeom prst="rect">
            <a:avLst/>
          </a:prstGeom>
          <a:noFill/>
          <a:ln>
            <a:noFill/>
          </a:ln>
        </p:spPr>
      </p:pic>
      <p:sp>
        <p:nvSpPr>
          <p:cNvPr id="6" name="Google Shape;279;g17bbeb37c32_0_11">
            <a:extLst>
              <a:ext uri="{FF2B5EF4-FFF2-40B4-BE49-F238E27FC236}">
                <a16:creationId xmlns:a16="http://schemas.microsoft.com/office/drawing/2014/main" id="{5715E6B6-0708-46F4-6068-A2ED900718E3}"/>
              </a:ext>
            </a:extLst>
          </p:cNvPr>
          <p:cNvSpPr txBox="1">
            <a:spLocks/>
          </p:cNvSpPr>
          <p:nvPr/>
        </p:nvSpPr>
        <p:spPr>
          <a:xfrm>
            <a:off x="1564720" y="3872270"/>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(They Adopted ISO/IEC 5230 in February)</a:t>
            </a:r>
          </a:p>
        </p:txBody>
      </p:sp>
    </p:spTree>
    <p:extLst>
      <p:ext uri="{BB962C8B-B14F-4D97-AF65-F5344CB8AC3E}">
        <p14:creationId xmlns:p14="http://schemas.microsoft.com/office/powerpoint/2010/main" val="380860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2A9D-AEE8-D0CD-BC0E-6092256D8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497FE-3386-FF07-46A2-A932AA36EB71}"/>
              </a:ext>
            </a:extLst>
          </p:cNvPr>
          <p:cNvSpPr>
            <a:spLocks noGrp="1"/>
          </p:cNvSpPr>
          <p:nvPr>
            <p:ph type="title"/>
          </p:nvPr>
        </p:nvSpPr>
        <p:spPr/>
        <p:txBody>
          <a:bodyPr>
            <a:normAutofit fontScale="90000"/>
          </a:bodyPr>
          <a:lstStyle/>
          <a:p>
            <a:r>
              <a:rPr lang="en-JP" dirty="0"/>
              <a:t>Korean ISO/IEC 18974 Adoption Is Excellent!</a:t>
            </a:r>
          </a:p>
        </p:txBody>
      </p:sp>
      <p:pic>
        <p:nvPicPr>
          <p:cNvPr id="3" name="Google Shape;1398;p121" title="s-core_Logo_CI_png.png">
            <a:extLst>
              <a:ext uri="{FF2B5EF4-FFF2-40B4-BE49-F238E27FC236}">
                <a16:creationId xmlns:a16="http://schemas.microsoft.com/office/drawing/2014/main" id="{2579C1D3-AF9F-72DD-395F-D1EBD0CF88FC}"/>
              </a:ext>
            </a:extLst>
          </p:cNvPr>
          <p:cNvPicPr preferRelativeResize="0">
            <a:picLocks noChangeAspect="1"/>
          </p:cNvPicPr>
          <p:nvPr/>
        </p:nvPicPr>
        <p:blipFill>
          <a:blip r:embed="rId2">
            <a:alphaModFix/>
          </a:blip>
          <a:stretch>
            <a:fillRect/>
          </a:stretch>
        </p:blipFill>
        <p:spPr>
          <a:xfrm>
            <a:off x="3270630" y="4066900"/>
            <a:ext cx="2602740" cy="607800"/>
          </a:xfrm>
          <a:prstGeom prst="rect">
            <a:avLst/>
          </a:prstGeom>
          <a:noFill/>
          <a:ln>
            <a:noFill/>
          </a:ln>
        </p:spPr>
      </p:pic>
      <p:pic>
        <p:nvPicPr>
          <p:cNvPr id="5" name="Picture 4" descr="A black text on a white background&#10;&#10;AI-generated content may be incorrect.">
            <a:extLst>
              <a:ext uri="{FF2B5EF4-FFF2-40B4-BE49-F238E27FC236}">
                <a16:creationId xmlns:a16="http://schemas.microsoft.com/office/drawing/2014/main" id="{68B6B55A-BEEF-F61C-0034-18BF1BFAA761}"/>
              </a:ext>
            </a:extLst>
          </p:cNvPr>
          <p:cNvPicPr>
            <a:picLocks noChangeAspect="1"/>
          </p:cNvPicPr>
          <p:nvPr/>
        </p:nvPicPr>
        <p:blipFill>
          <a:blip r:embed="rId3"/>
          <a:stretch>
            <a:fillRect/>
          </a:stretch>
        </p:blipFill>
        <p:spPr>
          <a:xfrm>
            <a:off x="445499" y="2612732"/>
            <a:ext cx="3840815" cy="1295586"/>
          </a:xfrm>
          <a:prstGeom prst="rect">
            <a:avLst/>
          </a:prstGeom>
        </p:spPr>
      </p:pic>
      <p:pic>
        <p:nvPicPr>
          <p:cNvPr id="7" name="Picture 6" descr="A logo for a company&#10;&#10;AI-generated content may be incorrect.">
            <a:extLst>
              <a:ext uri="{FF2B5EF4-FFF2-40B4-BE49-F238E27FC236}">
                <a16:creationId xmlns:a16="http://schemas.microsoft.com/office/drawing/2014/main" id="{BB5B0027-D45C-B8F5-7465-186BB4394645}"/>
              </a:ext>
            </a:extLst>
          </p:cNvPr>
          <p:cNvPicPr>
            <a:picLocks noChangeAspect="1"/>
          </p:cNvPicPr>
          <p:nvPr/>
        </p:nvPicPr>
        <p:blipFill>
          <a:blip r:embed="rId4"/>
          <a:stretch>
            <a:fillRect/>
          </a:stretch>
        </p:blipFill>
        <p:spPr>
          <a:xfrm>
            <a:off x="4759715" y="1212612"/>
            <a:ext cx="2490171" cy="1329737"/>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AC3734F7-1646-6962-2B90-9129491A0252}"/>
              </a:ext>
            </a:extLst>
          </p:cNvPr>
          <p:cNvPicPr>
            <a:picLocks noChangeAspect="1"/>
          </p:cNvPicPr>
          <p:nvPr/>
        </p:nvPicPr>
        <p:blipFill>
          <a:blip r:embed="rId5"/>
          <a:stretch>
            <a:fillRect/>
          </a:stretch>
        </p:blipFill>
        <p:spPr>
          <a:xfrm>
            <a:off x="4857687" y="3049276"/>
            <a:ext cx="3536720" cy="424406"/>
          </a:xfrm>
          <a:prstGeom prst="rect">
            <a:avLst/>
          </a:prstGeom>
        </p:spPr>
      </p:pic>
      <p:pic>
        <p:nvPicPr>
          <p:cNvPr id="11" name="Picture 10" descr="A black and red logo&#10;&#10;AI-generated content may be incorrect.">
            <a:extLst>
              <a:ext uri="{FF2B5EF4-FFF2-40B4-BE49-F238E27FC236}">
                <a16:creationId xmlns:a16="http://schemas.microsoft.com/office/drawing/2014/main" id="{079B3C57-2AA9-5DF2-D72A-5B9051380F94}"/>
              </a:ext>
            </a:extLst>
          </p:cNvPr>
          <p:cNvPicPr>
            <a:picLocks noChangeAspect="1"/>
          </p:cNvPicPr>
          <p:nvPr/>
        </p:nvPicPr>
        <p:blipFill>
          <a:blip r:embed="rId6"/>
          <a:stretch>
            <a:fillRect/>
          </a:stretch>
        </p:blipFill>
        <p:spPr>
          <a:xfrm>
            <a:off x="2365906" y="1360811"/>
            <a:ext cx="1323516" cy="1093339"/>
          </a:xfrm>
          <a:prstGeom prst="rect">
            <a:avLst/>
          </a:prstGeom>
        </p:spPr>
      </p:pic>
    </p:spTree>
    <p:extLst>
      <p:ext uri="{BB962C8B-B14F-4D97-AF65-F5344CB8AC3E}">
        <p14:creationId xmlns:p14="http://schemas.microsoft.com/office/powerpoint/2010/main" val="366762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E1ACC-BF7D-971F-F1D0-0933FE8F4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F2ACB-A033-06AA-E6E7-F914C61AF271}"/>
              </a:ext>
            </a:extLst>
          </p:cNvPr>
          <p:cNvSpPr>
            <a:spLocks noGrp="1"/>
          </p:cNvSpPr>
          <p:nvPr>
            <p:ph type="title"/>
          </p:nvPr>
        </p:nvSpPr>
        <p:spPr/>
        <p:txBody>
          <a:bodyPr>
            <a:normAutofit fontScale="90000"/>
          </a:bodyPr>
          <a:lstStyle/>
          <a:p>
            <a:r>
              <a:rPr lang="en-JP" dirty="0"/>
              <a:t>OpenAnolis Adopts ISO/IEC 5230</a:t>
            </a:r>
          </a:p>
        </p:txBody>
      </p:sp>
      <p:pic>
        <p:nvPicPr>
          <p:cNvPr id="3" name="Google Shape;1407;p121" title="OpenAnolis（龙蜥社区）-1.png">
            <a:extLst>
              <a:ext uri="{FF2B5EF4-FFF2-40B4-BE49-F238E27FC236}">
                <a16:creationId xmlns:a16="http://schemas.microsoft.com/office/drawing/2014/main" id="{8BC49922-9FD1-4B00-5DA5-986099A40CCD}"/>
              </a:ext>
            </a:extLst>
          </p:cNvPr>
          <p:cNvPicPr preferRelativeResize="0">
            <a:picLocks noChangeAspect="1"/>
          </p:cNvPicPr>
          <p:nvPr/>
        </p:nvPicPr>
        <p:blipFill>
          <a:blip r:embed="rId2">
            <a:alphaModFix/>
          </a:blip>
          <a:stretch>
            <a:fillRect/>
          </a:stretch>
        </p:blipFill>
        <p:spPr>
          <a:xfrm>
            <a:off x="1783457" y="1539997"/>
            <a:ext cx="5577085" cy="2063505"/>
          </a:xfrm>
          <a:prstGeom prst="rect">
            <a:avLst/>
          </a:prstGeom>
          <a:noFill/>
          <a:ln>
            <a:noFill/>
          </a:ln>
        </p:spPr>
      </p:pic>
    </p:spTree>
    <p:extLst>
      <p:ext uri="{BB962C8B-B14F-4D97-AF65-F5344CB8AC3E}">
        <p14:creationId xmlns:p14="http://schemas.microsoft.com/office/powerpoint/2010/main" val="82627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5CE4-4170-CCDC-97EC-548D22C75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D47A4-7FA7-F759-C6E5-0E82FCBF4E0A}"/>
              </a:ext>
            </a:extLst>
          </p:cNvPr>
          <p:cNvSpPr>
            <a:spLocks noGrp="1"/>
          </p:cNvSpPr>
          <p:nvPr>
            <p:ph type="title"/>
          </p:nvPr>
        </p:nvSpPr>
        <p:spPr/>
        <p:txBody>
          <a:bodyPr>
            <a:normAutofit fontScale="90000"/>
          </a:bodyPr>
          <a:lstStyle/>
          <a:p>
            <a:r>
              <a:rPr lang="en-JP" dirty="0"/>
              <a:t>Chinese Operating Systems Love OpenChain</a:t>
            </a:r>
          </a:p>
        </p:txBody>
      </p:sp>
      <p:pic>
        <p:nvPicPr>
          <p:cNvPr id="3" name="Google Shape;1407;p121" title="OpenAnolis（龙蜥社区）-1.png">
            <a:extLst>
              <a:ext uri="{FF2B5EF4-FFF2-40B4-BE49-F238E27FC236}">
                <a16:creationId xmlns:a16="http://schemas.microsoft.com/office/drawing/2014/main" id="{3C63DA39-3D01-0B98-BD8C-0F240C543B8E}"/>
              </a:ext>
            </a:extLst>
          </p:cNvPr>
          <p:cNvPicPr preferRelativeResize="0">
            <a:picLocks noChangeAspect="1"/>
          </p:cNvPicPr>
          <p:nvPr/>
        </p:nvPicPr>
        <p:blipFill>
          <a:blip r:embed="rId2">
            <a:alphaModFix/>
          </a:blip>
          <a:stretch>
            <a:fillRect/>
          </a:stretch>
        </p:blipFill>
        <p:spPr>
          <a:xfrm>
            <a:off x="1783457" y="1177618"/>
            <a:ext cx="5577085" cy="2063505"/>
          </a:xfrm>
          <a:prstGeom prst="rect">
            <a:avLst/>
          </a:prstGeom>
          <a:noFill/>
          <a:ln>
            <a:noFill/>
          </a:ln>
        </p:spPr>
      </p:pic>
      <p:pic>
        <p:nvPicPr>
          <p:cNvPr id="6" name="Graphic 5">
            <a:extLst>
              <a:ext uri="{FF2B5EF4-FFF2-40B4-BE49-F238E27FC236}">
                <a16:creationId xmlns:a16="http://schemas.microsoft.com/office/drawing/2014/main" id="{2886E8CF-4CD7-1620-96E8-A7C296F17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248" y="3509127"/>
            <a:ext cx="3205847" cy="808682"/>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AC35D135-A634-2C87-BD64-EF4658FCBF00}"/>
              </a:ext>
            </a:extLst>
          </p:cNvPr>
          <p:cNvPicPr>
            <a:picLocks noChangeAspect="1"/>
          </p:cNvPicPr>
          <p:nvPr/>
        </p:nvPicPr>
        <p:blipFill>
          <a:blip r:embed="rId5"/>
          <a:stretch>
            <a:fillRect/>
          </a:stretch>
        </p:blipFill>
        <p:spPr>
          <a:xfrm>
            <a:off x="4755907" y="3509127"/>
            <a:ext cx="3429537" cy="814515"/>
          </a:xfrm>
          <a:prstGeom prst="rect">
            <a:avLst/>
          </a:prstGeom>
        </p:spPr>
      </p:pic>
    </p:spTree>
    <p:extLst>
      <p:ext uri="{BB962C8B-B14F-4D97-AF65-F5344CB8AC3E}">
        <p14:creationId xmlns:p14="http://schemas.microsoft.com/office/powerpoint/2010/main" val="3429787182"/>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13534</TotalTime>
  <Words>1157</Words>
  <Application>Microsoft Macintosh PowerPoint</Application>
  <PresentationFormat>On-screen Show (16:9)</PresentationFormat>
  <Paragraphs>141</Paragraphs>
  <Slides>40</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Archivo</vt:lpstr>
      <vt:lpstr>Archivo ExtraLight</vt:lpstr>
      <vt:lpstr>Archivo Light</vt:lpstr>
      <vt:lpstr>Noto Sans Symbols</vt:lpstr>
      <vt:lpstr>Arial</vt:lpstr>
      <vt:lpstr>Courier New</vt:lpstr>
      <vt:lpstr>Josefin Sans</vt:lpstr>
      <vt:lpstr>Open Sans</vt:lpstr>
      <vt:lpstr>Open Sans ExtraBold</vt:lpstr>
      <vt:lpstr>Open Sans Light</vt:lpstr>
      <vt:lpstr>Open Sans Medium</vt:lpstr>
      <vt:lpstr>Roboto</vt:lpstr>
      <vt:lpstr>Roboto Slab Light</vt:lpstr>
      <vt:lpstr>Linux Foundation EU Theme 2023</vt:lpstr>
      <vt:lpstr>OpenChain Project</vt:lpstr>
      <vt:lpstr>Today</vt:lpstr>
      <vt:lpstr>1H 2025 Overview</vt:lpstr>
      <vt:lpstr>Welcome Our Latest Platinum Member!</vt:lpstr>
      <vt:lpstr>25 Platinum Members (Governing Board)</vt:lpstr>
      <vt:lpstr>S-Core Adopts ISO/IEC 18974</vt:lpstr>
      <vt:lpstr>Korean ISO/IEC 18974 Adoption Is Excellent!</vt:lpstr>
      <vt:lpstr>OpenAnolis Adopts ISO/IEC 5230</vt:lpstr>
      <vt:lpstr>Chinese Operating Systems Love OpenChain</vt:lpstr>
      <vt:lpstr>Updated Policy Template</vt:lpstr>
      <vt:lpstr>Updated Capability Model</vt:lpstr>
      <vt:lpstr>New Explainers</vt:lpstr>
      <vt:lpstr>Updated Telco SBOM Quality Guide</vt:lpstr>
      <vt:lpstr>Telco SBOM Quality Work … EXPANDED</vt:lpstr>
      <vt:lpstr>Easier To Find Our Processes</vt:lpstr>
      <vt:lpstr>A Reorganized Library</vt:lpstr>
      <vt:lpstr>Tomorrow</vt:lpstr>
      <vt:lpstr>Proposed Updates To Our Existing Standards</vt:lpstr>
      <vt:lpstr>AI Compliance Draft Guide Ready</vt:lpstr>
      <vt:lpstr>AI BOM Compliance in the Supply Chain Guide</vt:lpstr>
      <vt:lpstr>SBOM Study Group Update</vt:lpstr>
      <vt:lpstr>Cross-Industry SBOM Quality Guide Concept</vt:lpstr>
      <vt:lpstr>Community</vt:lpstr>
      <vt:lpstr>Our Community Study and Work Groups</vt:lpstr>
      <vt:lpstr>We Are Always A Welcoming Community!</vt:lpstr>
      <vt:lpstr>     </vt:lpstr>
      <vt:lpstr>Appendix: Proposed Updates to ISO/IEC 5230 and ISO/IEC 18974</vt:lpstr>
      <vt:lpstr>Proposed Updates To Our Existing Standards</vt:lpstr>
      <vt:lpstr>Review of suggested changes to ISO/IEC 5230</vt:lpstr>
      <vt:lpstr>Suggestion #1 for ISO/IEC 5230:2020</vt:lpstr>
      <vt:lpstr>Suggestion #2 for ISO/IEC 5230:2020</vt:lpstr>
      <vt:lpstr>Suggestion #3 for ISO/IEC 5230:2020</vt:lpstr>
      <vt:lpstr>Suggestion #4 ISO/IEC 5230:2020</vt:lpstr>
      <vt:lpstr>Suggestion #5 for ISO/IEC 5230:2020</vt:lpstr>
      <vt:lpstr>Review of suggested changes to ISO/IEC 18974</vt:lpstr>
      <vt:lpstr>Suggestion #1 for ISO/IEC 18974:2023</vt:lpstr>
      <vt:lpstr>Suggestion #2 for ISO/IEC 18974:2023</vt:lpstr>
      <vt:lpstr>Suggestion #3 for ISO/IEC 18974:2023</vt:lpstr>
      <vt:lpstr>Suggestion #4 for ISO/IEC 18974:2023</vt:lpstr>
      <vt:lpstr>Next Steps: Steering Committee on 2025-06-25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259</cp:revision>
  <dcterms:modified xsi:type="dcterms:W3CDTF">2025-06-16T05:24:17Z</dcterms:modified>
</cp:coreProperties>
</file>